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7" r:id="rId8"/>
    <p:sldId id="266" r:id="rId9"/>
    <p:sldId id="268" r:id="rId10"/>
    <p:sldId id="267" r:id="rId11"/>
    <p:sldId id="265" r:id="rId12"/>
    <p:sldId id="264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 snapToGrid="0">
      <p:cViewPr varScale="1">
        <p:scale>
          <a:sx n="81" d="100"/>
          <a:sy n="81" d="100"/>
        </p:scale>
        <p:origin x="54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9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9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9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8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3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550B-5F65-4970-914F-D3EE8E19A7F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4031-420E-4AC3-8247-548BA7F6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-6067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625972"/>
            <a:ext cx="9380561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>
              <a:lnSpc>
                <a:spcPct val="115000"/>
              </a:lnSpc>
              <a:spcAft>
                <a:spcPts val="510"/>
              </a:spcAft>
            </a:pPr>
            <a:r>
              <a:rPr lang="ru-RU" sz="40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РАБОЧАЯ  ПРОГРАММА </a:t>
            </a:r>
            <a:endParaRPr lang="ru-RU" sz="1000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совместной деятельности педагога с детьми от 3 до 4лет, младшая группа «Цыплятки»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7623" y="2541558"/>
            <a:ext cx="646523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80"/>
              </a:spcAft>
            </a:pP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Срок реализации программы 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2018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2019 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учебный год 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9989" y="4410183"/>
            <a:ext cx="6096000" cy="80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25"/>
              </a:spcAft>
            </a:pPr>
            <a:r>
              <a:rPr lang="ru-RU" u="sng" dirty="0" smtClean="0">
                <a:solidFill>
                  <a:srgbClr val="7030A0"/>
                </a:solidFill>
                <a:effectLst/>
                <a:uFill>
                  <a:solidFill>
                    <a:srgbClr val="7030A0"/>
                  </a:solidFill>
                </a:uFill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Составитель: </a:t>
            </a:r>
            <a:r>
              <a:rPr lang="ru-RU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 Маслова Н.Н </a:t>
            </a:r>
          </a:p>
          <a:p>
            <a:pPr marL="6350" indent="-6350" algn="ctr">
              <a:lnSpc>
                <a:spcPct val="115000"/>
              </a:lnSpc>
              <a:spcAft>
                <a:spcPts val="46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воспитатель I  кв. категории 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68620" y="103515"/>
            <a:ext cx="866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Содержание работы  по образовательной  области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6760" y="796562"/>
            <a:ext cx="5172501" cy="11557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Речевое развитие </a:t>
            </a:r>
            <a:endParaRPr lang="ru-RU" sz="3200" b="1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114563" y="3903260"/>
            <a:ext cx="3084394" cy="17469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Развитие речи</a:t>
            </a:r>
            <a:endParaRPr lang="ru-RU" sz="28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693624" y="3903260"/>
            <a:ext cx="3370997" cy="17469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Приобщение к художественной литературе</a:t>
            </a:r>
            <a:endParaRPr lang="ru-RU" sz="2800" b="1" dirty="0"/>
          </a:p>
        </p:txBody>
      </p:sp>
      <p:cxnSp>
        <p:nvCxnSpPr>
          <p:cNvPr id="36" name="Прямая со стрелкой 35"/>
          <p:cNvCxnSpPr>
            <a:endCxn id="33" idx="0"/>
          </p:cNvCxnSpPr>
          <p:nvPr/>
        </p:nvCxnSpPr>
        <p:spPr>
          <a:xfrm flipH="1">
            <a:off x="5656760" y="1952298"/>
            <a:ext cx="2777556" cy="195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461612" y="1952298"/>
            <a:ext cx="2476501" cy="195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06" y="3429000"/>
            <a:ext cx="3052577" cy="309121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23686" y="194981"/>
            <a:ext cx="92383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Содержание работы  по образовательной  области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2633" y="887104"/>
            <a:ext cx="7246961" cy="8461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ХУДОЖЕСТВЕННО-ЭСТЕТИЧЕСКОЕ РАЗВИТИЕ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2108" y="2582839"/>
            <a:ext cx="2503156" cy="1692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Приобщение к искусству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7756" y="4744304"/>
            <a:ext cx="2816997" cy="1692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Конструктивно-модельная деятельность</a:t>
            </a:r>
            <a:endParaRPr lang="ru-RU" sz="2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6433" y="4623406"/>
            <a:ext cx="2816940" cy="1692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Музыкальная деятельность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4315" y="2509710"/>
            <a:ext cx="3094026" cy="1692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Изобразительная деятельность</a:t>
            </a:r>
            <a:endParaRPr lang="ru-RU" sz="2800" b="1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210938" y="1801391"/>
            <a:ext cx="4565175" cy="78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76113" y="1801391"/>
            <a:ext cx="1486470" cy="70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13098" y="1801391"/>
            <a:ext cx="3463016" cy="2942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0" idx="0"/>
          </p:cNvCxnSpPr>
          <p:nvPr/>
        </p:nvCxnSpPr>
        <p:spPr>
          <a:xfrm>
            <a:off x="6769932" y="1801391"/>
            <a:ext cx="214971" cy="282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535" cy="6973156"/>
          </a:xfrm>
        </p:spPr>
      </p:pic>
      <p:sp>
        <p:nvSpPr>
          <p:cNvPr id="5" name="Прямоугольник 4"/>
          <p:cNvSpPr/>
          <p:nvPr/>
        </p:nvSpPr>
        <p:spPr>
          <a:xfrm>
            <a:off x="1050878" y="365125"/>
            <a:ext cx="991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Темы  комплексно – тематического  планирования  на учебный год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6725" y="1058636"/>
            <a:ext cx="882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ct val="9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свидания, лето, здравствуй детский  сад! 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6467" y="1368899"/>
            <a:ext cx="918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Осень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9533" y="1683888"/>
            <a:ext cx="1835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 и моя семья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8570" y="1915734"/>
            <a:ext cx="2300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Мой дом мое село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6467" y="2254933"/>
            <a:ext cx="1529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Профессии</a:t>
            </a:r>
            <a:r>
              <a:rPr lang="ru-RU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2911" y="2595329"/>
            <a:ext cx="6096000" cy="764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 День рождение </a:t>
            </a:r>
            <a:endParaRPr lang="ru-RU" sz="2000" b="1" i="1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1205" y="2984594"/>
            <a:ext cx="148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 год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1205" y="325754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Зима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2911" y="3545694"/>
            <a:ext cx="6096000" cy="390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" indent="90170">
              <a:lnSpc>
                <a:spcPct val="97000"/>
              </a:lnSpc>
              <a:spcAft>
                <a:spcPts val="195"/>
              </a:spcAft>
            </a:pP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защитника Отечест</a:t>
            </a: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8570" y="3860206"/>
            <a:ext cx="3828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Международный женский день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8570" y="4111800"/>
            <a:ext cx="6096000" cy="4238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 с народной  культурой  и  </a:t>
            </a: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традициями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6467" y="4488729"/>
            <a:ext cx="915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Весна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2807" y="4751342"/>
            <a:ext cx="6096000" cy="4238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>
              <a:lnSpc>
                <a:spcPct val="115000"/>
              </a:lnSpc>
              <a:spcAft>
                <a:spcPts val="175"/>
              </a:spcAft>
            </a:pP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</a:t>
            </a:r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оринг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6162" y="5070306"/>
            <a:ext cx="859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Лето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15069" y="-389130"/>
            <a:ext cx="8761862" cy="619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02000"/>
              </a:lnSpc>
              <a:spcAft>
                <a:spcPts val="2730"/>
              </a:spcAft>
            </a:pP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6350" indent="-6350" algn="ctr">
              <a:lnSpc>
                <a:spcPct val="102000"/>
              </a:lnSpc>
              <a:spcAft>
                <a:spcPts val="2730"/>
              </a:spcAft>
            </a:pPr>
            <a:r>
              <a:rPr lang="ru-RU" sz="3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Учебный план  в младшей группе  </a:t>
            </a:r>
            <a:endParaRPr lang="ru-RU" sz="3200" b="1" i="1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95000"/>
              </a:lnSpc>
              <a:spcAft>
                <a:spcPts val="870"/>
              </a:spcAft>
              <a:buClr>
                <a:srgbClr val="898989"/>
              </a:buClr>
              <a:buSzPts val="1800"/>
              <a:buFont typeface="Symbol" panose="05050102010706020507" pitchFamily="18" charset="2"/>
              <a:buChar char="-"/>
            </a:pPr>
            <a:endParaRPr lang="ru-RU" b="1" i="1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95000"/>
              </a:lnSpc>
              <a:spcAft>
                <a:spcPts val="870"/>
              </a:spcAft>
              <a:buClr>
                <a:srgbClr val="898989"/>
              </a:buClr>
              <a:buSzPts val="1800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-Максимально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допустимая  образовательная нагрузка ) – до 30 минут в день </a:t>
            </a:r>
            <a:endParaRPr lang="ru-RU" sz="1100" i="1" u="none" strike="noStrike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lnSpc>
                <a:spcPct val="100000"/>
              </a:lnSpc>
              <a:spcAft>
                <a:spcPts val="855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(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соответствии с требованиями СанПиН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утв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Постановлением  Главного    государственного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санитарного врача РФ от 15. 05. 2013 г. № 26); </a:t>
            </a: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95000"/>
              </a:lnSpc>
              <a:spcAft>
                <a:spcPts val="870"/>
              </a:spcAft>
              <a:buClr>
                <a:srgbClr val="898989"/>
              </a:buClr>
              <a:buSzPts val="1800"/>
              <a:buFont typeface="Symbol" panose="05050102010706020507" pitchFamily="18" charset="2"/>
              <a:buChar char="-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-Продолжительность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занятий – до 15 минут (одно занятие); </a:t>
            </a:r>
            <a:endParaRPr lang="ru-RU" sz="1100" i="1" u="none" strike="noStrike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0180" indent="-6350" algn="just">
              <a:lnSpc>
                <a:spcPct val="95000"/>
              </a:lnSpc>
              <a:spcAft>
                <a:spcPts val="870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      Количество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занятий в день -  2  </a:t>
            </a: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0180" indent="-6350">
              <a:lnSpc>
                <a:spcPct val="100000"/>
              </a:lnSpc>
              <a:spcAft>
                <a:spcPts val="855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-(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первую половину дня); </a:t>
            </a: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0180" indent="-6350" algn="just">
              <a:lnSpc>
                <a:spcPct val="122000"/>
              </a:lnSpc>
              <a:spcAft>
                <a:spcPts val="870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-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Количество занятий в неделю –  10 -Во всех группах в середине занятий   </a:t>
            </a: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0180" indent="-6350" algn="just">
              <a:lnSpc>
                <a:spcPct val="95000"/>
              </a:lnSpc>
              <a:spcAft>
                <a:spcPts val="870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статического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характера проводится   физкультминутка. 	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0180" indent="-6350" algn="just">
              <a:lnSpc>
                <a:spcPct val="122000"/>
              </a:lnSpc>
              <a:spcAft>
                <a:spcPts val="410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-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теплое время года организованная  образовательная  деятельность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(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занятия) осуществляется на участке во время  прогулки. </a:t>
            </a: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0180">
              <a:lnSpc>
                <a:spcPct val="115000"/>
              </a:lnSpc>
              <a:spcAft>
                <a:spcPts val="740"/>
              </a:spcAf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22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138" y="365125"/>
            <a:ext cx="8780585" cy="14605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построена с учётом возрастных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 и психологических особенностей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соблюдает основные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892" y="2190749"/>
            <a:ext cx="6529754" cy="39862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Насыщенность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Трансформируемость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Полифункциональность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материалов.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Вариативность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Доступность.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34877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95534"/>
            <a:ext cx="12433110" cy="6953534"/>
          </a:xfrm>
        </p:spPr>
      </p:pic>
    </p:spTree>
    <p:extLst>
      <p:ext uri="{BB962C8B-B14F-4D97-AF65-F5344CB8AC3E}">
        <p14:creationId xmlns:p14="http://schemas.microsoft.com/office/powerpoint/2010/main" val="3878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4453" y="863169"/>
            <a:ext cx="11323093" cy="513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630" marR="122555" indent="-6350" algn="just">
              <a:lnSpc>
                <a:spcPct val="100000"/>
              </a:lnSpc>
              <a:spcAft>
                <a:spcPts val="16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630" marR="122555" indent="-6350" algn="just">
              <a:lnSpc>
                <a:spcPct val="100000"/>
              </a:lnSpc>
              <a:spcAft>
                <a:spcPts val="16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развитию детей младшей группы     обеспечивает разностороннее развитие детей в возрасте от 3 до 4 лет с учетом их возрастных и индивидуальных особенностей по основным направлениям развития: 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630" marR="122555" indent="-6350" algn="just">
              <a:lnSpc>
                <a:spcPct val="100000"/>
              </a:lnSpc>
              <a:spcAft>
                <a:spcPts val="160"/>
              </a:spcAft>
            </a:pP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2555" lvl="0" indent="-342900" algn="just" fontAlgn="base">
              <a:lnSpc>
                <a:spcPct val="100000"/>
              </a:lnSpc>
              <a:spcAft>
                <a:spcPts val="615"/>
              </a:spcAft>
              <a:buClr>
                <a:srgbClr val="7030A0"/>
              </a:buClr>
              <a:buSzPts val="2400"/>
              <a:buFont typeface="Symbol" panose="05050102010706020507" pitchFamily="18" charset="2"/>
              <a:buChar char="-"/>
            </a:pPr>
            <a:r>
              <a:rPr lang="ru-RU" sz="2400" b="1" u="none" strike="noStrike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физическому,  </a:t>
            </a:r>
            <a:endParaRPr lang="ru-RU" sz="2400" u="none" strike="noStrike" dirty="0" smtClean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2555" lvl="0" indent="-342900" algn="just" fontAlgn="base">
              <a:lnSpc>
                <a:spcPct val="100000"/>
              </a:lnSpc>
              <a:spcAft>
                <a:spcPts val="615"/>
              </a:spcAft>
              <a:buClr>
                <a:srgbClr val="7030A0"/>
              </a:buClr>
              <a:buSzPts val="2400"/>
              <a:buFont typeface="Symbol" panose="05050102010706020507" pitchFamily="18" charset="2"/>
              <a:buChar char="-"/>
            </a:pPr>
            <a:r>
              <a:rPr lang="ru-RU" sz="2400" b="1" u="none" strike="noStrike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социально-коммуникативному,  </a:t>
            </a:r>
            <a:endParaRPr lang="ru-RU" sz="2400" u="none" strike="noStrike" dirty="0" smtClean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2555" lvl="0" indent="-342900" algn="just" fontAlgn="base">
              <a:lnSpc>
                <a:spcPct val="100000"/>
              </a:lnSpc>
              <a:spcAft>
                <a:spcPts val="615"/>
              </a:spcAft>
              <a:buClr>
                <a:srgbClr val="7030A0"/>
              </a:buClr>
              <a:buSzPts val="2400"/>
              <a:buFont typeface="Symbol" panose="05050102010706020507" pitchFamily="18" charset="2"/>
              <a:buChar char="-"/>
            </a:pPr>
            <a:r>
              <a:rPr lang="ru-RU" sz="2400" b="1" u="none" strike="noStrike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познавательному,  </a:t>
            </a:r>
            <a:endParaRPr lang="ru-RU" sz="2400" u="none" strike="noStrike" dirty="0" smtClean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2555" lvl="0" indent="-342900" algn="just" fontAlgn="base">
              <a:lnSpc>
                <a:spcPct val="100000"/>
              </a:lnSpc>
              <a:spcAft>
                <a:spcPts val="615"/>
              </a:spcAft>
              <a:buClr>
                <a:srgbClr val="7030A0"/>
              </a:buClr>
              <a:buSzPts val="2400"/>
              <a:buFont typeface="Symbol" panose="05050102010706020507" pitchFamily="18" charset="2"/>
              <a:buChar char="-"/>
            </a:pPr>
            <a:r>
              <a:rPr lang="ru-RU" sz="2400" b="1" u="none" strike="noStrike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речевому, </a:t>
            </a:r>
            <a:endParaRPr lang="ru-RU" sz="2400" u="none" strike="noStrike" dirty="0" smtClean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2555" lvl="0" indent="-342900" algn="just" fontAlgn="base">
              <a:lnSpc>
                <a:spcPct val="100000"/>
              </a:lnSpc>
              <a:spcAft>
                <a:spcPts val="160"/>
              </a:spcAft>
              <a:buClr>
                <a:srgbClr val="7030A0"/>
              </a:buClr>
              <a:buSzPts val="2400"/>
              <a:buFont typeface="Symbol" panose="05050102010706020507" pitchFamily="18" charset="2"/>
              <a:buChar char="-"/>
            </a:pPr>
            <a:r>
              <a:rPr lang="ru-RU" sz="2400" b="1" u="none" strike="noStrike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художественно-эстетическому .</a:t>
            </a:r>
            <a:r>
              <a:rPr lang="ru-RU" sz="2400" u="none" strike="noStrike" dirty="0" smtClean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71805" marR="12255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" y="0"/>
            <a:ext cx="12192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727879" y="365125"/>
            <a:ext cx="10504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основной образовательной программы  дошкольного  образования в соответствии с ФГОС ДО: 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878" y="1682442"/>
            <a:ext cx="105042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благоприятных условий для полноценного проживания ребенком дошкольного детства;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особенностями;  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3.Подготовка к жизни в современном обществе, к обучению в школе;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безопасности жизнедеятельности      дошкольника.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3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3579" y="37579"/>
            <a:ext cx="11150221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жизни и укрепление физического и психического здоровья детей;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познавательного, речевого, социально-коммуникативного,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художественно-эстетического и физического развития детей;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3.Воспитание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категорий детей гражданственности, уважения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правам и свободам человека, любви к окружающей природе, Родине, семье;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семьями детей для обеспечения полноценного развития детей;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консультативной и методической помощи родителям (законным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представителям) по вопросам воспитания, обучения и развития детей.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8878" y="-132169"/>
            <a:ext cx="11614244" cy="466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02000"/>
              </a:lnSpc>
              <a:spcAft>
                <a:spcPts val="415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Возрастные особенности детей младшей группы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возрасте 3-4 лет ребенок постепенно выходит за пределы семейного круга, его общение становится </a:t>
            </a:r>
            <a:r>
              <a:rPr lang="ru-RU" sz="16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внеситуативным</a:t>
            </a: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indent="2559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-Основным содержанием игры младших дошкольников являются действия с игрушками и предметами-заместителями. 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indent="2559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-Изобразительная деятельность ребенка зависит от его представлений о предмете. Дети уже могут использовать цвет. 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225" indent="2559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-Большое значение для развития мелкой моторики имеет лепка. Младшие дошкольники способны под руководством взрослого вылепить простые предметы. 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0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этом возрасте детям доступны простейшие виды аппликации.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indent="2559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-Конструктивная деятельность в младшем дошкольном возрасте ограничена возведением несложных построек по образцу и по замыслу.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indent="2559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-Дети от использования пред эталонов — индивидуальных единиц восприятия — переходят к сенсорным эталонам — культурно-выработанным средствам восприятия.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indent="2559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-Развиваются память и внимание. По просьбе взрослого дети могут запомнить 3-4 слова и 5-6 названий предметов. </a:t>
            </a:r>
            <a:endParaRPr lang="ru-RU" sz="16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005">
              <a:lnSpc>
                <a:spcPct val="101000"/>
              </a:lnSpc>
              <a:spcAft>
                <a:spcPts val="660"/>
              </a:spcAf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-Взаимоотношения детей обусловлены нормами и правилами. </a:t>
            </a:r>
          </a:p>
        </p:txBody>
      </p:sp>
    </p:spTree>
    <p:extLst>
      <p:ext uri="{BB962C8B-B14F-4D97-AF65-F5344CB8AC3E}">
        <p14:creationId xmlns:p14="http://schemas.microsoft.com/office/powerpoint/2010/main" val="37713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041779" y="636553"/>
            <a:ext cx="10190328" cy="273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0435" indent="-6350">
              <a:lnSpc>
                <a:spcPct val="95000"/>
              </a:lnSpc>
              <a:spcAft>
                <a:spcPts val="286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Индивидуальные особенности детей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28850" marR="966470" indent="-1130935">
              <a:lnSpc>
                <a:spcPct val="122000"/>
              </a:lnSpc>
              <a:spcAft>
                <a:spcPts val="740"/>
              </a:spcAft>
            </a:pPr>
            <a:r>
              <a:rPr lang="ru-RU" sz="3200" dirty="0" smtClean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Списочный состав группы на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01.09.2018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девочек, 2  – мальчика.  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99628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" name="Shape 4914"/>
          <p:cNvSpPr>
            <a:spLocks noGrp="1"/>
          </p:cNvSpPr>
          <p:nvPr>
            <p:ph type="title"/>
          </p:nvPr>
        </p:nvSpPr>
        <p:spPr>
          <a:xfrm>
            <a:off x="1166410" y="602182"/>
            <a:ext cx="10515600" cy="1325563"/>
          </a:xfrm>
          <a:custGeom>
            <a:avLst/>
            <a:gdLst/>
            <a:ahLst/>
            <a:cxnLst/>
            <a:rect l="0" t="0" r="0" b="0"/>
            <a:pathLst>
              <a:path w="5715000" h="571500">
                <a:moveTo>
                  <a:pt x="0" y="0"/>
                </a:moveTo>
                <a:lnTo>
                  <a:pt x="5715000" y="0"/>
                </a:lnTo>
                <a:lnTo>
                  <a:pt x="5715000" y="571500"/>
                </a:lnTo>
                <a:lnTo>
                  <a:pt x="0" y="57150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/>
          </a:lnRef>
          <a:fillRef idx="1">
            <a:srgbClr val="C6D9F1"/>
          </a:fillRef>
          <a:effectRef idx="0">
            <a:scrgbClr r="0" g="0" b="0"/>
          </a:effectRef>
          <a:fontRef idx="none"/>
        </p:style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0" name="Объект 6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" y="0"/>
            <a:ext cx="12192000" cy="6858000"/>
          </a:xfrm>
        </p:spPr>
      </p:pic>
      <p:sp>
        <p:nvSpPr>
          <p:cNvPr id="71" name="Прямоугольник 70"/>
          <p:cNvSpPr/>
          <p:nvPr/>
        </p:nvSpPr>
        <p:spPr>
          <a:xfrm>
            <a:off x="1841074" y="174408"/>
            <a:ext cx="866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Содержание работы  по образовательной  области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2" name="Shape 4914"/>
          <p:cNvSpPr/>
          <p:nvPr/>
        </p:nvSpPr>
        <p:spPr>
          <a:xfrm>
            <a:off x="2169994" y="965553"/>
            <a:ext cx="8093121" cy="598820"/>
          </a:xfrm>
          <a:custGeom>
            <a:avLst/>
            <a:gdLst/>
            <a:ahLst/>
            <a:cxnLst/>
            <a:rect l="0" t="0" r="0" b="0"/>
            <a:pathLst>
              <a:path w="5715000" h="571500">
                <a:moveTo>
                  <a:pt x="0" y="0"/>
                </a:moveTo>
                <a:lnTo>
                  <a:pt x="5715000" y="0"/>
                </a:lnTo>
                <a:lnTo>
                  <a:pt x="5715000" y="571500"/>
                </a:lnTo>
                <a:lnTo>
                  <a:pt x="0" y="571500"/>
                </a:lnTo>
                <a:lnTo>
                  <a:pt x="0" y="0"/>
                </a:lnTo>
              </a:path>
            </a:pathLst>
          </a:custGeom>
          <a:solidFill>
            <a:srgbClr val="C6D9F1"/>
          </a:solidFill>
          <a:ln w="0" cap="flat">
            <a:noFill/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Shape 4910"/>
          <p:cNvSpPr/>
          <p:nvPr/>
        </p:nvSpPr>
        <p:spPr>
          <a:xfrm>
            <a:off x="157466" y="3046579"/>
            <a:ext cx="3554726" cy="1402591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Социализация, развитие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общения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нравственное воспитание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4" name="Shape 4910"/>
          <p:cNvSpPr/>
          <p:nvPr/>
        </p:nvSpPr>
        <p:spPr>
          <a:xfrm>
            <a:off x="2911952" y="5064458"/>
            <a:ext cx="3304602" cy="1068221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Ребенок в семье и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сообществе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5" name="Shape 4910"/>
          <p:cNvSpPr/>
          <p:nvPr/>
        </p:nvSpPr>
        <p:spPr>
          <a:xfrm>
            <a:off x="4667056" y="3459873"/>
            <a:ext cx="3411940" cy="1135893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Самообслуживание,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Самостоятельность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,трудовое воспитание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6" name="Shape 4910"/>
          <p:cNvSpPr/>
          <p:nvPr/>
        </p:nvSpPr>
        <p:spPr>
          <a:xfrm>
            <a:off x="9116701" y="4400408"/>
            <a:ext cx="3068429" cy="1103763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Формирование основ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безопасности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H="1">
            <a:off x="1746913" y="1564373"/>
            <a:ext cx="4014760" cy="148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882659" y="1659819"/>
            <a:ext cx="333895" cy="1800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882659" y="1564373"/>
            <a:ext cx="5384040" cy="2836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4439616" y="1659819"/>
            <a:ext cx="1322057" cy="3404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"/>
            <a:ext cx="12191999" cy="6842125"/>
          </a:xfrm>
        </p:spPr>
      </p:pic>
      <p:sp>
        <p:nvSpPr>
          <p:cNvPr id="5" name="AutoShape 4" descr="http://hqplace.ru/img/articles/Oct/08/74416dd64246851a00f09365b2e3389e/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41074" y="174408"/>
            <a:ext cx="866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Содержание работы  по образовательной  области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2632" y="1311626"/>
            <a:ext cx="5721018" cy="9364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ФИЗИЧЕСКОЕ РАЗВИТИЕ </a:t>
            </a:r>
            <a:endParaRPr lang="ru-RU" sz="2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2772914"/>
            <a:ext cx="4689143" cy="15967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Формирование представлений о здоровом образе жизни</a:t>
            </a:r>
            <a:endParaRPr lang="ru-RU" sz="2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9205" y="2772914"/>
            <a:ext cx="4876801" cy="15967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Физическая культура</a:t>
            </a:r>
            <a:endParaRPr lang="ru-RU" sz="2400" b="1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80430" y="2304686"/>
            <a:ext cx="2156346" cy="46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23128" y="2304686"/>
            <a:ext cx="2470245" cy="46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5" name="Shape 4922"/>
          <p:cNvSpPr/>
          <p:nvPr/>
        </p:nvSpPr>
        <p:spPr>
          <a:xfrm>
            <a:off x="2333767" y="910913"/>
            <a:ext cx="8066080" cy="669836"/>
          </a:xfrm>
          <a:custGeom>
            <a:avLst/>
            <a:gdLst/>
            <a:ahLst/>
            <a:cxnLst/>
            <a:rect l="0" t="0" r="0" b="0"/>
            <a:pathLst>
              <a:path w="5715000" h="428625">
                <a:moveTo>
                  <a:pt x="0" y="0"/>
                </a:moveTo>
                <a:lnTo>
                  <a:pt x="5715000" y="0"/>
                </a:lnTo>
                <a:lnTo>
                  <a:pt x="5715000" y="428625"/>
                </a:lnTo>
                <a:lnTo>
                  <a:pt x="0" y="428625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round/>
          </a:ln>
        </p:spPr>
        <p:style>
          <a:lnRef idx="0">
            <a:srgbClr val="000000"/>
          </a:lnRef>
          <a:fillRef idx="1">
            <a:srgbClr val="C6D9F1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ПОЗНАВАТЕЛЬНОЕ РАЗВИТИЕ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Shape 4918"/>
          <p:cNvSpPr/>
          <p:nvPr/>
        </p:nvSpPr>
        <p:spPr>
          <a:xfrm>
            <a:off x="350293" y="2514570"/>
            <a:ext cx="4940297" cy="1078008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Формирование 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элементарных математических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представлений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9" name="Shape 4918"/>
          <p:cNvSpPr/>
          <p:nvPr/>
        </p:nvSpPr>
        <p:spPr>
          <a:xfrm>
            <a:off x="200168" y="4566365"/>
            <a:ext cx="5595581" cy="1003449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Развитие познавательно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исследовательской  деятельности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30" name="Shape 4918"/>
          <p:cNvSpPr/>
          <p:nvPr/>
        </p:nvSpPr>
        <p:spPr>
          <a:xfrm>
            <a:off x="7389029" y="2678749"/>
            <a:ext cx="4624507" cy="869448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Ознакомление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 предметным окружением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1" name="Shape 4918"/>
          <p:cNvSpPr/>
          <p:nvPr/>
        </p:nvSpPr>
        <p:spPr>
          <a:xfrm>
            <a:off x="7210567" y="4387433"/>
            <a:ext cx="4981433" cy="503739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Ознакомление с  социальным миром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2" name="Shape 4918"/>
          <p:cNvSpPr/>
          <p:nvPr/>
        </p:nvSpPr>
        <p:spPr>
          <a:xfrm>
            <a:off x="5635292" y="5884232"/>
            <a:ext cx="4244454" cy="720274"/>
          </a:xfrm>
          <a:custGeom>
            <a:avLst/>
            <a:gdLst/>
            <a:ahLst/>
            <a:cxnLst/>
            <a:rect l="0" t="0" r="0" b="0"/>
            <a:pathLst>
              <a:path w="1928876" h="1143013">
                <a:moveTo>
                  <a:pt x="0" y="0"/>
                </a:moveTo>
                <a:lnTo>
                  <a:pt x="1928876" y="0"/>
                </a:lnTo>
                <a:lnTo>
                  <a:pt x="1928876" y="1143013"/>
                </a:lnTo>
                <a:lnTo>
                  <a:pt x="0" y="1143013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/>
          </a:lnRef>
          <a:fillRef idx="1">
            <a:srgbClr val="B7DEE8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   </a:t>
            </a:r>
            <a:r>
              <a:rPr lang="ru-RU" sz="2400" dirty="0" smtClean="0">
                <a:solidFill>
                  <a:schemeClr val="bg1"/>
                </a:solidFill>
              </a:rPr>
              <a:t>Ознакомление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с миром природы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841074" y="174408"/>
            <a:ext cx="866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Содержание работы  по образовательной  области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cxnSp>
        <p:nvCxnSpPr>
          <p:cNvPr id="146" name="Прямая со стрелкой 145"/>
          <p:cNvCxnSpPr/>
          <p:nvPr/>
        </p:nvCxnSpPr>
        <p:spPr>
          <a:xfrm flipH="1">
            <a:off x="3166281" y="1642555"/>
            <a:ext cx="3200526" cy="87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3275463" y="1666622"/>
            <a:ext cx="3091344" cy="2899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6366807" y="1642555"/>
            <a:ext cx="3166281" cy="103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6366807" y="1690688"/>
            <a:ext cx="3664297" cy="2696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6312812" y="1714755"/>
            <a:ext cx="1076217" cy="420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663</Words>
  <Application>Microsoft Office PowerPoint</Application>
  <PresentationFormat>Широкоэкранный</PresentationFormat>
  <Paragraphs>122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работы  по образовательной  области </vt:lpstr>
      <vt:lpstr>Презентация PowerPoint</vt:lpstr>
      <vt:lpstr>Презентация PowerPoint</vt:lpstr>
      <vt:lpstr>Развивающая предметно-пространственная среда построена с учётом возрастных физиологических и психологических особенностей и соблюдает основные характеристики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Маслова</dc:creator>
  <cp:lastModifiedBy>Анна Маслова</cp:lastModifiedBy>
  <cp:revision>26</cp:revision>
  <dcterms:created xsi:type="dcterms:W3CDTF">2017-10-01T06:20:49Z</dcterms:created>
  <dcterms:modified xsi:type="dcterms:W3CDTF">2018-10-30T16:07:28Z</dcterms:modified>
</cp:coreProperties>
</file>